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1" r:id="rId4"/>
  </p:sldMasterIdLst>
  <p:notesMasterIdLst>
    <p:notesMasterId r:id="rId15"/>
  </p:notesMasterIdLst>
  <p:handoutMasterIdLst>
    <p:handoutMasterId r:id="rId16"/>
  </p:handoutMasterIdLst>
  <p:sldIdLst>
    <p:sldId id="348" r:id="rId5"/>
    <p:sldId id="357" r:id="rId6"/>
    <p:sldId id="353" r:id="rId7"/>
    <p:sldId id="358" r:id="rId8"/>
    <p:sldId id="359" r:id="rId9"/>
    <p:sldId id="360" r:id="rId10"/>
    <p:sldId id="385" r:id="rId11"/>
    <p:sldId id="386" r:id="rId12"/>
    <p:sldId id="387" r:id="rId13"/>
    <p:sldId id="38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5C13"/>
    <a:srgbClr val="418AB3"/>
    <a:srgbClr val="2C145C"/>
    <a:srgbClr val="A20602"/>
    <a:srgbClr val="FFFFFF"/>
    <a:srgbClr val="F0F5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2647" autoAdjust="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CC5FF20-094C-4B4C-8503-77856AD48D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AB9C37-3162-492E-B7A4-B3468F930D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3D420-8D24-4DB9-A857-19EF607B88A8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5772A6-A2D0-4E9E-A5BB-A4C5956808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3B8032-AFD5-4AF4-B658-6795E74657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7D5C99-9F83-458D-90B6-E6ED176E7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21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g>
</file>

<file path=ppt/media/image5.jp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840FA-1869-4E60-9E07-29E4497986F1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9B8ACA-7904-40BD-B38E-FD81EA5319F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62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9B8ACA-7904-40BD-B38E-FD81EA5319F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770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9B8ACA-7904-40BD-B38E-FD81EA5319F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852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ipe Book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B1659C-931B-4D88-9E3F-38E1657855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86024"/>
            <a:ext cx="12192000" cy="377197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34CD67-C668-42E8-AC37-E29C76B02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8161" y="253423"/>
            <a:ext cx="11477512" cy="1476039"/>
          </a:xfrm>
        </p:spPr>
        <p:txBody>
          <a:bodyPr anchor="b">
            <a:noAutofit/>
          </a:bodyPr>
          <a:lstStyle>
            <a:lvl1pPr algn="l">
              <a:defRPr sz="66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D748F-42E3-495F-974D-1BDF0F1FA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4499" y="1746836"/>
            <a:ext cx="9308752" cy="638022"/>
          </a:xfrm>
        </p:spPr>
        <p:txBody>
          <a:bodyPr>
            <a:normAutofit/>
          </a:bodyPr>
          <a:lstStyle>
            <a:lvl1pPr marL="0" indent="0" algn="l">
              <a:buNone/>
              <a:defRPr sz="3600" i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10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00143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92284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478517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84E944-0F47-4F5B-B61F-BAC4E53A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6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109163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cipe Book Section Header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EB3484B-5E1B-4FB8-9C34-B8AAEEA2C62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912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114571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8512666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227510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840444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806125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9573E-1A36-4B0A-A263-7D991617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3">
              <a:lumMod val="75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92967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cipe Book Section Header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E2097EA0-E1A4-437B-A23F-488927B95FE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85104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7479091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Recipe Book Section Header"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68A34CA-EFA0-4BA9-9973-FE6DFC62D34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85104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32291238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3128102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2040424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694128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3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14034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3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E7EFE-BA1D-4539-A2E8-B54A45F89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3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3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700368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Recipe Book Section Header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530A3C9-BDFF-45B5-ACC2-9E2B1F49C08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90426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9931467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4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330029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895125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57743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0" indent="0"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rgbClr val="535C13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rgbClr val="535C13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643309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4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677557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4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26AAE-852B-4A65-9BB6-7D2C0A191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4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657840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ributors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D233A8E-E8E2-428D-B3B1-4DD2D1AD48F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81701" y="1409382"/>
            <a:ext cx="6050280" cy="519715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EA2014FC-BC19-4F06-91E1-BBB98A5CE2A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78785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36776795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 descr="Compilation of food images">
            <a:extLst>
              <a:ext uri="{FF2B5EF4-FFF2-40B4-BE49-F238E27FC236}">
                <a16:creationId xmlns:a16="http://schemas.microsoft.com/office/drawing/2014/main" id="{314C1EF1-87EB-4B3A-89AA-6D88F06EAEEE}"/>
              </a:ext>
            </a:extLst>
          </p:cNvPr>
          <p:cNvGrpSpPr/>
          <p:nvPr userDrawn="1"/>
        </p:nvGrpSpPr>
        <p:grpSpPr>
          <a:xfrm>
            <a:off x="1" y="-5000"/>
            <a:ext cx="12191999" cy="6864928"/>
            <a:chOff x="1" y="-5000"/>
            <a:chExt cx="12191999" cy="686492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B1FDADB-8251-4DB4-B51F-AA2085E3C6F8}"/>
                </a:ext>
              </a:extLst>
            </p:cNvPr>
            <p:cNvSpPr/>
            <p:nvPr userDrawn="1"/>
          </p:nvSpPr>
          <p:spPr>
            <a:xfrm>
              <a:off x="5056909" y="-1"/>
              <a:ext cx="3796146" cy="2826327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44E598E-13F2-4971-A360-6BA465F83FE5}"/>
                </a:ext>
              </a:extLst>
            </p:cNvPr>
            <p:cNvSpPr/>
            <p:nvPr userDrawn="1"/>
          </p:nvSpPr>
          <p:spPr>
            <a:xfrm>
              <a:off x="8862983" y="-5000"/>
              <a:ext cx="3329017" cy="282632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664E974-1F4F-4365-B046-F0B3ABF5ADF5}"/>
                </a:ext>
              </a:extLst>
            </p:cNvPr>
            <p:cNvSpPr/>
            <p:nvPr userDrawn="1"/>
          </p:nvSpPr>
          <p:spPr>
            <a:xfrm>
              <a:off x="1" y="2277145"/>
              <a:ext cx="4371108" cy="2949089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34587A9-B51D-4D62-B538-D0F0D65AF1A0}"/>
                </a:ext>
              </a:extLst>
            </p:cNvPr>
            <p:cNvSpPr/>
            <p:nvPr userDrawn="1"/>
          </p:nvSpPr>
          <p:spPr>
            <a:xfrm>
              <a:off x="7183582" y="2277145"/>
              <a:ext cx="3590087" cy="294908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D609D81-8C6A-4AC8-89D9-81E2FE7B407D}"/>
                </a:ext>
              </a:extLst>
            </p:cNvPr>
            <p:cNvSpPr/>
            <p:nvPr userDrawn="1"/>
          </p:nvSpPr>
          <p:spPr>
            <a:xfrm>
              <a:off x="4058904" y="2277145"/>
              <a:ext cx="2861718" cy="2949089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0399B2B-8DDE-4AD6-82D5-DDDCFFDEB76D}"/>
                </a:ext>
              </a:extLst>
            </p:cNvPr>
            <p:cNvSpPr/>
            <p:nvPr userDrawn="1"/>
          </p:nvSpPr>
          <p:spPr>
            <a:xfrm>
              <a:off x="5984309" y="4573928"/>
              <a:ext cx="2394108" cy="2286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91515F0-BF0D-403B-8287-06F400A87DED}"/>
                </a:ext>
              </a:extLst>
            </p:cNvPr>
            <p:cNvSpPr/>
            <p:nvPr userDrawn="1"/>
          </p:nvSpPr>
          <p:spPr>
            <a:xfrm>
              <a:off x="9833970" y="4573928"/>
              <a:ext cx="2353950" cy="2286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D609ABF-B194-4497-AE30-E2D5B3BAC2AD}"/>
                </a:ext>
              </a:extLst>
            </p:cNvPr>
            <p:cNvSpPr/>
            <p:nvPr userDrawn="1"/>
          </p:nvSpPr>
          <p:spPr>
            <a:xfrm>
              <a:off x="1720042" y="4573928"/>
              <a:ext cx="2338862" cy="2286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1FFC4A27-82C1-409D-B822-91EB3DF2863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6926"/>
            <a:ext cx="5974381" cy="2284072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E517C499-361C-4FCF-8C76-A84557059CA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999" y="4585314"/>
            <a:ext cx="1975104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B0D9F1AE-68C6-45F0-804B-096F9B883B2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63276" y="4580316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143096DE-80D7-48ED-BC3F-2E6D3ED978B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9060" y="2281562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2A457750-32D8-47A2-A18B-3ED01538E5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15979" y="-10803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51D20A8-A27D-4E6C-8047-D670C07794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910183" y="4567581"/>
            <a:ext cx="1911105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3CDA776B-59EE-43C5-AFA5-E86B0457E53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838511" y="2277145"/>
            <a:ext cx="2347022" cy="227268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6A96BD-B6AC-4441-9EB5-EF715B563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963" y="2688921"/>
            <a:ext cx="5537368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8894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7A2E64D-B280-49F7-95F5-CD6A24C1EC9B}"/>
              </a:ext>
            </a:extLst>
          </p:cNvPr>
          <p:cNvSpPr/>
          <p:nvPr userDrawn="1"/>
        </p:nvSpPr>
        <p:spPr>
          <a:xfrm>
            <a:off x="8673395" y="0"/>
            <a:ext cx="3518604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9042842" y="493212"/>
            <a:ext cx="2856467" cy="5691020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9034339" y="16710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8688635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781224"/>
            <a:ext cx="5296301" cy="399876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60035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8120" y="3898410"/>
            <a:ext cx="2852929" cy="118110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9051718" y="6254225"/>
            <a:ext cx="2856467" cy="485941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1216BA9B-211A-403E-8645-BA7B4B2376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32432" y="1516966"/>
            <a:ext cx="2194560" cy="150876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B934946C-9253-40AA-84F7-378E3106E76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3525169" y="1516966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9756" y="1078689"/>
            <a:ext cx="2852928" cy="2798064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ED0BB26-D2F7-4112-BAFC-D9A66C9DD5EE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3525169" y="3337745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647B97E8-F206-4899-A05D-3CEA7763CBD7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25169" y="5134461"/>
            <a:ext cx="2728244" cy="1474888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00F5F5B-FD46-4295-B012-F670E320EA6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432432" y="3317693"/>
            <a:ext cx="2194560" cy="150876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15085C5-1FA2-4C89-A410-A151654D409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432432" y="5118419"/>
            <a:ext cx="2194560" cy="150876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6BD91-F42B-477D-9347-DBA3C0FDC2DB}"/>
              </a:ext>
            </a:extLst>
          </p:cNvPr>
          <p:cNvSpPr txBox="1"/>
          <p:nvPr userDrawn="1"/>
        </p:nvSpPr>
        <p:spPr>
          <a:xfrm>
            <a:off x="3107833" y="1400373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6A3EC1-DE16-42B6-9619-DF093A5C3C27}"/>
              </a:ext>
            </a:extLst>
          </p:cNvPr>
          <p:cNvSpPr txBox="1"/>
          <p:nvPr userDrawn="1"/>
        </p:nvSpPr>
        <p:spPr>
          <a:xfrm>
            <a:off x="3107833" y="3266751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FCA4B-1DE9-4156-B6E1-F7E32DF05D27}"/>
              </a:ext>
            </a:extLst>
          </p:cNvPr>
          <p:cNvSpPr txBox="1"/>
          <p:nvPr userDrawn="1"/>
        </p:nvSpPr>
        <p:spPr>
          <a:xfrm>
            <a:off x="3107833" y="5007869"/>
            <a:ext cx="486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40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87679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8476971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8476971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936113" y="6291373"/>
            <a:ext cx="3001647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51D8D2EE-CE39-4FED-B22E-D2513633F89E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8946371" y="1604354"/>
            <a:ext cx="2991390" cy="4678292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A7E883A-5927-45B9-A5FB-8EFF513E0CAA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946371" y="1295400"/>
            <a:ext cx="3024249" cy="300227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85FEB9CB-F2B1-47F4-9097-30FAF794294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21380" y="1313129"/>
            <a:ext cx="2560320" cy="256032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8F989E1-F209-41C2-AEC2-BDDDEE48E1E5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463625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45707C7B-9828-45A7-AF95-4A3BE756BBB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168076" y="1313129"/>
            <a:ext cx="2560320" cy="256032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1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56FDA5AA-A766-4B21-8377-9267FFBAE31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114771" y="1313129"/>
            <a:ext cx="2560320" cy="256032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5771C520-4E5C-4853-AE35-F250CB8FB5D8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3412236" y="3878284"/>
            <a:ext cx="2316160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5C64EC75-B525-40E2-B054-6BA5895D079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349484" y="3878284"/>
            <a:ext cx="2325607" cy="2751276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27">
            <a:extLst>
              <a:ext uri="{FF2B5EF4-FFF2-40B4-BE49-F238E27FC236}">
                <a16:creationId xmlns:a16="http://schemas.microsoft.com/office/drawing/2014/main" id="{394C56F0-EE6F-474D-AB99-995F044BCB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46371" y="213824"/>
            <a:ext cx="2991389" cy="952080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B6783-0F8B-4A69-A5F6-7CB50E2B23A8}"/>
              </a:ext>
            </a:extLst>
          </p:cNvPr>
          <p:cNvSpPr txBox="1"/>
          <p:nvPr userDrawn="1"/>
        </p:nvSpPr>
        <p:spPr>
          <a:xfrm>
            <a:off x="145082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1335-DA11-4DAC-BCA6-7BB8B148C97F}"/>
              </a:ext>
            </a:extLst>
          </p:cNvPr>
          <p:cNvSpPr txBox="1"/>
          <p:nvPr userDrawn="1"/>
        </p:nvSpPr>
        <p:spPr>
          <a:xfrm>
            <a:off x="3098093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EECED-0609-4B4F-AE03-A4F22DF062BA}"/>
              </a:ext>
            </a:extLst>
          </p:cNvPr>
          <p:cNvSpPr txBox="1"/>
          <p:nvPr userDrawn="1"/>
        </p:nvSpPr>
        <p:spPr>
          <a:xfrm>
            <a:off x="6051104" y="3873449"/>
            <a:ext cx="36580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4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84993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D41EDA9-50CC-431D-A9E2-D8B28F1D9DD2}"/>
              </a:ext>
            </a:extLst>
          </p:cNvPr>
          <p:cNvSpPr/>
          <p:nvPr userDrawn="1"/>
        </p:nvSpPr>
        <p:spPr>
          <a:xfrm>
            <a:off x="-15240" y="0"/>
            <a:ext cx="5788152" cy="11811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2366211" y="8595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4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1" y="165960"/>
            <a:ext cx="5559552" cy="634092"/>
          </a:xfrm>
        </p:spPr>
        <p:txBody>
          <a:bodyPr>
            <a:normAutofit/>
          </a:bodyPr>
          <a:lstStyle>
            <a:lvl1pPr algn="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B15BB6-BF7A-460B-81E4-6CA74B3B1A58}"/>
              </a:ext>
            </a:extLst>
          </p:cNvPr>
          <p:cNvSpPr/>
          <p:nvPr userDrawn="1"/>
        </p:nvSpPr>
        <p:spPr>
          <a:xfrm>
            <a:off x="0" y="1181101"/>
            <a:ext cx="5788152" cy="56769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4077" y="129986"/>
            <a:ext cx="1472184" cy="1444752"/>
          </a:xfrm>
          <a:solidFill>
            <a:schemeClr val="bg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7B211DA6-5909-4778-ACCB-FDDE1061AE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078" y="1886336"/>
            <a:ext cx="1472184" cy="1971790"/>
          </a:xfrm>
          <a:noFill/>
          <a:ln>
            <a:noFill/>
          </a:ln>
        </p:spPr>
        <p:txBody>
          <a:bodyPr tIns="91440" bIns="9144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5EFB9AC3-DB43-4B4E-B74E-1ED156A1851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1933678" y="1886336"/>
            <a:ext cx="3745227" cy="4516873"/>
          </a:xfrm>
        </p:spPr>
        <p:txBody>
          <a:bodyPr numCol="1">
            <a:normAutofit/>
          </a:bodyPr>
          <a:lstStyle>
            <a:lvl1pPr marL="233363" indent="-233363">
              <a:lnSpc>
                <a:spcPct val="15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808718C-849A-4063-A7DB-6A25E4823A6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942554" y="6477581"/>
            <a:ext cx="3735869" cy="326903"/>
          </a:xfrm>
        </p:spPr>
        <p:txBody>
          <a:bodyPr numCol="2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Add nutrition information</a:t>
            </a:r>
          </a:p>
        </p:txBody>
      </p:sp>
      <p:sp>
        <p:nvSpPr>
          <p:cNvPr id="37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ADBABE7C-83A0-42FB-9AB1-BD7454D910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17143" y="296778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8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AA38BAD-E577-44E5-8652-7EB8884D85D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017143" y="1921978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39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31089E30-35D5-4B63-962C-E69262F8A31B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17143" y="3547178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4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294891CE-B5DF-4EC9-BCD1-007200ADE6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017662" y="5172377"/>
            <a:ext cx="1874380" cy="13716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55A40829-372A-4BD2-9DFD-55A1E0FC7A6C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8155381" y="269869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3">
            <a:extLst>
              <a:ext uri="{FF2B5EF4-FFF2-40B4-BE49-F238E27FC236}">
                <a16:creationId xmlns:a16="http://schemas.microsoft.com/office/drawing/2014/main" id="{D3ED1463-3FDC-4F77-A490-BB128AEB35E9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155381" y="1903490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66CBE1DF-E937-4AEA-A7F9-8B809516E332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8155381" y="3537111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4C47130C-295F-469B-8A2F-DACEF5B5A5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1927739" y="1480561"/>
            <a:ext cx="3745227" cy="31324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A93AA9FB-7091-4FF0-8330-340B0A90ACBB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155381" y="5170732"/>
            <a:ext cx="3861359" cy="1398509"/>
          </a:xfrm>
        </p:spPr>
        <p:txBody>
          <a:bodyPr numCol="1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50000"/>
                </a:schemeClr>
              </a:buClr>
              <a:buSzPct val="120000"/>
              <a:buFont typeface="+mj-lt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24DC-2BD1-48B2-9B50-F47B3CEF4820}"/>
              </a:ext>
            </a:extLst>
          </p:cNvPr>
          <p:cNvSpPr txBox="1"/>
          <p:nvPr userDrawn="1"/>
        </p:nvSpPr>
        <p:spPr>
          <a:xfrm>
            <a:off x="7888697" y="269869"/>
            <a:ext cx="319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7DCCC3-3098-4343-B77B-3D23E8F17FFD}"/>
              </a:ext>
            </a:extLst>
          </p:cNvPr>
          <p:cNvSpPr txBox="1"/>
          <p:nvPr userDrawn="1"/>
        </p:nvSpPr>
        <p:spPr>
          <a:xfrm>
            <a:off x="7888696" y="1902428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D9CE1B-5D25-4C27-8C90-7CA8B8B1E7EF}"/>
              </a:ext>
            </a:extLst>
          </p:cNvPr>
          <p:cNvSpPr txBox="1"/>
          <p:nvPr userDrawn="1"/>
        </p:nvSpPr>
        <p:spPr>
          <a:xfrm>
            <a:off x="7888696" y="3534987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D750E6-AF88-4742-9ABE-63A5217AD198}"/>
              </a:ext>
            </a:extLst>
          </p:cNvPr>
          <p:cNvSpPr txBox="1"/>
          <p:nvPr userDrawn="1"/>
        </p:nvSpPr>
        <p:spPr>
          <a:xfrm>
            <a:off x="7888696" y="5167546"/>
            <a:ext cx="31931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1800" kern="1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0742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EDAB7103-706C-4D50-B9D9-030D5A29D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98464" cy="6858000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Add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3543EB-1130-40DD-B0F4-C970AF34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592" y="877824"/>
            <a:ext cx="11265408" cy="1179576"/>
          </a:xfrm>
          <a:solidFill>
            <a:schemeClr val="accent2">
              <a:lumMod val="50000"/>
            </a:schemeClr>
          </a:solidFill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36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40284018-877E-48C8-A60E-5EA184B0B9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95998" y="0"/>
            <a:ext cx="5879593" cy="877824"/>
          </a:xfrm>
          <a:noFill/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i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61167B6-9741-49DA-A7AF-E1A3352D10C8}"/>
              </a:ext>
            </a:extLst>
          </p:cNvPr>
          <p:cNvSpPr>
            <a:spLocks noGrp="1"/>
          </p:cNvSpPr>
          <p:nvPr>
            <p:ph type="subTitle" idx="20" hasCustomPrompt="1"/>
          </p:nvPr>
        </p:nvSpPr>
        <p:spPr>
          <a:xfrm>
            <a:off x="8785299" y="1735834"/>
            <a:ext cx="3406701" cy="321566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3599A2-48DF-45BA-9425-12A5FBCF838E}"/>
              </a:ext>
            </a:extLst>
          </p:cNvPr>
          <p:cNvSpPr/>
          <p:nvPr userDrawn="1"/>
        </p:nvSpPr>
        <p:spPr>
          <a:xfrm>
            <a:off x="5992994" y="6316980"/>
            <a:ext cx="6199006" cy="5410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5E29445D-5852-4685-99FA-F6D0EEB71907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2181537"/>
            <a:ext cx="2856467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8A5A1E2-D455-4943-B46C-912CF46ABA9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95999" y="2449317"/>
            <a:ext cx="5879592" cy="1801368"/>
          </a:xfrm>
          <a:noFill/>
        </p:spPr>
        <p:txBody>
          <a:bodyPr wrap="square" numCol="2" spcCol="457200"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i="1" dirty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3CEA5B5-2DFF-4730-B1C1-7297D81876B7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95999" y="4250685"/>
            <a:ext cx="5879592" cy="201485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2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2B63EEB8-169F-4E42-8938-2B33C50057D9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95997" y="6366423"/>
            <a:ext cx="5879593" cy="398762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Add nutrition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2153287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ecipe Book Section Header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B73CD6-4AD9-41DA-9481-BA512E885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1701" y="83820"/>
            <a:ext cx="6050280" cy="13255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EBF2F49-7BE2-47B1-8BC4-A7641CB89A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78233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 </a:t>
            </a:r>
          </a:p>
        </p:txBody>
      </p:sp>
    </p:spTree>
    <p:extLst>
      <p:ext uri="{BB962C8B-B14F-4D97-AF65-F5344CB8AC3E}">
        <p14:creationId xmlns:p14="http://schemas.microsoft.com/office/powerpoint/2010/main" val="1346047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 Recipe Book Rec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 descr="An empty placeholder to add an image. Click on the placeholder and select the image that you wish to add.">
            <a:extLst>
              <a:ext uri="{FF2B5EF4-FFF2-40B4-BE49-F238E27FC236}">
                <a16:creationId xmlns:a16="http://schemas.microsoft.com/office/drawing/2014/main" id="{69A9EAF2-ED61-42E4-B65B-25E4AA320B1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220" y="1181100"/>
            <a:ext cx="5790659" cy="5676900"/>
          </a:xfrm>
          <a:solidFill>
            <a:schemeClr val="accent6">
              <a:lumMod val="20000"/>
              <a:lumOff val="80000"/>
            </a:schemeClr>
          </a:solidFill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Add a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02D6ECAC-8814-4C60-BF83-103E85E412C4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6018265" y="3734155"/>
            <a:ext cx="5919495" cy="2531389"/>
          </a:xfrm>
        </p:spPr>
        <p:txBody>
          <a:bodyPr numCol="2">
            <a:normAutofit/>
          </a:bodyPr>
          <a:lstStyle>
            <a:lvl1pPr marL="228600" indent="-228600">
              <a:buClr>
                <a:schemeClr val="accent6">
                  <a:lumMod val="50000"/>
                </a:schemeClr>
              </a:buClr>
              <a:buSzPct val="120000"/>
              <a:buFont typeface="+mj-lt"/>
              <a:buAutoNum type="arabicPeriod"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C7B6AD5B-AEF5-4540-940C-B1E1FEA3BCA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018265" y="340659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FC874B6-474C-46DC-AB76-6E061A973B8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027995" y="1576050"/>
            <a:ext cx="5909765" cy="1778314"/>
          </a:xfrm>
        </p:spPr>
        <p:txBody>
          <a:bodyPr numCol="2">
            <a:normAutofit/>
          </a:bodyPr>
          <a:lstStyle>
            <a:lvl1pPr marL="233363" indent="-233363">
              <a:lnSpc>
                <a:spcPct val="100000"/>
              </a:lnSpc>
              <a:spcBef>
                <a:spcPts val="0"/>
              </a:spcBef>
              <a:buNone/>
              <a:tabLst>
                <a:tab pos="112713" algn="r"/>
                <a:tab pos="233363" algn="l"/>
              </a:tabLst>
              <a:defRPr sz="12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25F942B-DAF3-40B3-B77F-A8C9BE692B7D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6020775" y="1290047"/>
            <a:ext cx="5919495" cy="267780"/>
          </a:xfrm>
        </p:spPr>
        <p:txBody>
          <a:bodyPr>
            <a:noAutofit/>
          </a:bodyPr>
          <a:lstStyle>
            <a:lvl1pPr marL="0" indent="0" algn="l">
              <a:buNone/>
              <a:defRPr sz="1600" i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AE68E5-082A-4AFA-AC51-54889A99670B}"/>
              </a:ext>
            </a:extLst>
          </p:cNvPr>
          <p:cNvSpPr/>
          <p:nvPr userDrawn="1"/>
        </p:nvSpPr>
        <p:spPr>
          <a:xfrm>
            <a:off x="-15240" y="0"/>
            <a:ext cx="12207240" cy="11811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22CA51A-0C04-4FC6-8732-A2C2343AF50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401387" y="877386"/>
            <a:ext cx="2562683" cy="228601"/>
          </a:xfrm>
        </p:spPr>
        <p:txBody>
          <a:bodyPr>
            <a:normAutofit/>
          </a:bodyPr>
          <a:lstStyle>
            <a:lvl1pPr marL="0" indent="0" algn="r">
              <a:buNone/>
              <a:defRPr sz="1100" i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14C40663-56FC-4BDA-A2FD-599A32A8CD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198120" y="805901"/>
            <a:ext cx="9144000" cy="375199"/>
          </a:xfrm>
        </p:spPr>
        <p:txBody>
          <a:bodyPr>
            <a:normAutofit/>
          </a:bodyPr>
          <a:lstStyle>
            <a:lvl1pPr marL="0" indent="0" algn="l">
              <a:buNone/>
              <a:defRPr sz="1600" i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7BA88D-F843-4122-A255-381B3A7EE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3360" y="117834"/>
            <a:ext cx="11724400" cy="6340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BBF59D2-23BC-4077-814F-E2E3AE5809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75460" y="4992427"/>
            <a:ext cx="1944124" cy="1020891"/>
          </a:xfr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tIns="91440" bIns="9144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5B16179-CC8B-4981-9526-8E3E08E72C6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018265" y="6291373"/>
            <a:ext cx="5919495" cy="352803"/>
          </a:xfrm>
        </p:spPr>
        <p:txBody>
          <a:bodyPr numCol="1">
            <a:normAutofit/>
          </a:bodyPr>
          <a:lstStyle>
            <a:lvl1pPr marL="0" indent="0">
              <a:buNone/>
              <a:defRPr sz="1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55805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E9A5EC-A9DD-4592-8B98-62D6F2D6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8240A-8AA3-4585-BCFB-5E6B8F3DE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179F8-6D44-439B-8CEA-B7EA23D611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2DE7B-5B6B-4EE2-B513-1309EBC801BD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0B40A-0162-4753-9396-D6061762A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D43C-A0D1-4CC6-9A2E-479DF76A24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CA84A-544F-4B6B-BC9A-925394EE73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3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4" r:id="rId2"/>
    <p:sldLayoutId id="2147483664" r:id="rId3"/>
    <p:sldLayoutId id="2147483668" r:id="rId4"/>
    <p:sldLayoutId id="2147483690" r:id="rId5"/>
    <p:sldLayoutId id="2147483670" r:id="rId6"/>
    <p:sldLayoutId id="2147483714" r:id="rId7"/>
    <p:sldLayoutId id="2147483685" r:id="rId8"/>
    <p:sldLayoutId id="2147483697" r:id="rId9"/>
    <p:sldLayoutId id="2147483698" r:id="rId10"/>
    <p:sldLayoutId id="2147483699" r:id="rId11"/>
    <p:sldLayoutId id="2147483700" r:id="rId12"/>
    <p:sldLayoutId id="2147483715" r:id="rId13"/>
    <p:sldLayoutId id="2147483686" r:id="rId14"/>
    <p:sldLayoutId id="2147483701" r:id="rId15"/>
    <p:sldLayoutId id="2147483702" r:id="rId16"/>
    <p:sldLayoutId id="2147483703" r:id="rId17"/>
    <p:sldLayoutId id="2147483704" r:id="rId18"/>
    <p:sldLayoutId id="2147483716" r:id="rId19"/>
    <p:sldLayoutId id="2147483687" r:id="rId20"/>
    <p:sldLayoutId id="2147483705" r:id="rId21"/>
    <p:sldLayoutId id="2147483706" r:id="rId22"/>
    <p:sldLayoutId id="2147483707" r:id="rId23"/>
    <p:sldLayoutId id="2147483708" r:id="rId24"/>
    <p:sldLayoutId id="2147483717" r:id="rId25"/>
    <p:sldLayoutId id="2147483688" r:id="rId26"/>
    <p:sldLayoutId id="2147483709" r:id="rId27"/>
    <p:sldLayoutId id="2147483710" r:id="rId28"/>
    <p:sldLayoutId id="2147483711" r:id="rId29"/>
    <p:sldLayoutId id="2147483712" r:id="rId30"/>
    <p:sldLayoutId id="2147483718" r:id="rId31"/>
    <p:sldLayoutId id="2147483694" r:id="rId32"/>
    <p:sldLayoutId id="2147483696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ecipe Ingredients">
            <a:extLst>
              <a:ext uri="{FF2B5EF4-FFF2-40B4-BE49-F238E27FC236}">
                <a16:creationId xmlns:a16="http://schemas.microsoft.com/office/drawing/2014/main" id="{9E891DD2-13A7-444C-AC48-BB89D653053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8FBC78-66E7-45DE-B5B9-64E043635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244" y="103828"/>
            <a:ext cx="11477512" cy="1476039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KITCHEN STOCK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69165-404D-4293-8B88-BA9E533E4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23489" y="1748542"/>
            <a:ext cx="4164573" cy="1039048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JAYARUWAN PARD</a:t>
            </a:r>
          </a:p>
          <a:p>
            <a:pPr algn="ctr"/>
            <a:r>
              <a:rPr lang="en-US" sz="2800" dirty="0"/>
              <a:t>E2046035 </a:t>
            </a:r>
          </a:p>
        </p:txBody>
      </p:sp>
    </p:spTree>
    <p:extLst>
      <p:ext uri="{BB962C8B-B14F-4D97-AF65-F5344CB8AC3E}">
        <p14:creationId xmlns:p14="http://schemas.microsoft.com/office/powerpoint/2010/main" val="540921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Ingredients">
            <a:extLst>
              <a:ext uri="{FF2B5EF4-FFF2-40B4-BE49-F238E27FC236}">
                <a16:creationId xmlns:a16="http://schemas.microsoft.com/office/drawing/2014/main" id="{EBAB30E8-7A9F-444F-A633-275573A3E8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22" name="Picture Placeholder 21" descr="French Toast Stack">
            <a:extLst>
              <a:ext uri="{FF2B5EF4-FFF2-40B4-BE49-F238E27FC236}">
                <a16:creationId xmlns:a16="http://schemas.microsoft.com/office/drawing/2014/main" id="{2C161E9C-C16A-4780-830E-9B2CC6367C5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20" name="Picture Placeholder 19" descr="Spices with Spoons">
            <a:extLst>
              <a:ext uri="{FF2B5EF4-FFF2-40B4-BE49-F238E27FC236}">
                <a16:creationId xmlns:a16="http://schemas.microsoft.com/office/drawing/2014/main" id="{9F94FB8C-62F5-4831-B16A-385706F2829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8" name="Picture Placeholder 17" descr="Butternut Soup">
            <a:extLst>
              <a:ext uri="{FF2B5EF4-FFF2-40B4-BE49-F238E27FC236}">
                <a16:creationId xmlns:a16="http://schemas.microsoft.com/office/drawing/2014/main" id="{5F10EA36-DEB5-4407-BAB8-4AD641FD4AB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2" name="Picture Placeholder 11" descr="Egg &amp; Avo">
            <a:extLst>
              <a:ext uri="{FF2B5EF4-FFF2-40B4-BE49-F238E27FC236}">
                <a16:creationId xmlns:a16="http://schemas.microsoft.com/office/drawing/2014/main" id="{9944A643-5BA0-4BB2-BC70-3EE2B9A58EB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6" name="Picture Placeholder 15" descr="Flapjack Stack">
            <a:extLst>
              <a:ext uri="{FF2B5EF4-FFF2-40B4-BE49-F238E27FC236}">
                <a16:creationId xmlns:a16="http://schemas.microsoft.com/office/drawing/2014/main" id="{7EC7A6F9-4BB5-4F67-9279-02CB8E98402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4" name="Picture Placeholder 13" descr="Nachos &amp; Dip">
            <a:extLst>
              <a:ext uri="{FF2B5EF4-FFF2-40B4-BE49-F238E27FC236}">
                <a16:creationId xmlns:a16="http://schemas.microsoft.com/office/drawing/2014/main" id="{AB4709AE-4BDB-4019-9C8F-F437CBE8581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0" name="Title 29" hidden="1">
            <a:extLst>
              <a:ext uri="{FF2B5EF4-FFF2-40B4-BE49-F238E27FC236}">
                <a16:creationId xmlns:a16="http://schemas.microsoft.com/office/drawing/2014/main" id="{2866DAE6-5CB2-4C68-8BD3-E5A30A151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6DE5B79-9B33-4135-9214-5298F4560FE6}"/>
              </a:ext>
            </a:extLst>
          </p:cNvPr>
          <p:cNvSpPr txBox="1">
            <a:spLocks/>
          </p:cNvSpPr>
          <p:nvPr/>
        </p:nvSpPr>
        <p:spPr>
          <a:xfrm>
            <a:off x="442034" y="2374258"/>
            <a:ext cx="5221918" cy="18603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YOU.</a:t>
            </a:r>
          </a:p>
          <a:p>
            <a:r>
              <a:rPr lang="en-US" sz="2400" dirty="0"/>
              <a:t>Jayaruwan PARD</a:t>
            </a:r>
          </a:p>
          <a:p>
            <a:r>
              <a:rPr lang="en-US" sz="2400" dirty="0"/>
              <a:t>E2046035</a:t>
            </a:r>
          </a:p>
        </p:txBody>
      </p:sp>
    </p:spTree>
    <p:extLst>
      <p:ext uri="{BB962C8B-B14F-4D97-AF65-F5344CB8AC3E}">
        <p14:creationId xmlns:p14="http://schemas.microsoft.com/office/powerpoint/2010/main" val="1827432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12994-45BB-4DD9-8909-BF16884D6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</a:p>
        </p:txBody>
      </p:sp>
      <p:pic>
        <p:nvPicPr>
          <p:cNvPr id="8" name="Picture Placeholder 7" descr="Egg &amp; Avo">
            <a:extLst>
              <a:ext uri="{FF2B5EF4-FFF2-40B4-BE49-F238E27FC236}">
                <a16:creationId xmlns:a16="http://schemas.microsoft.com/office/drawing/2014/main" id="{2CC37EC2-1F3B-431B-B13E-C1C3C11461D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778F0D-BA97-4B51-BDC6-DC03827048DF}"/>
              </a:ext>
            </a:extLst>
          </p:cNvPr>
          <p:cNvSpPr txBox="1"/>
          <p:nvPr/>
        </p:nvSpPr>
        <p:spPr>
          <a:xfrm>
            <a:off x="6312023" y="1526958"/>
            <a:ext cx="351555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RELATED WORKS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SYSTEM ANALYSIS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207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white plate topped with salad">
            <a:extLst>
              <a:ext uri="{FF2B5EF4-FFF2-40B4-BE49-F238E27FC236}">
                <a16:creationId xmlns:a16="http://schemas.microsoft.com/office/drawing/2014/main" id="{457CE2C7-D31F-4A1A-A332-AD94B84BC22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9938" y="1183883"/>
            <a:ext cx="5790659" cy="5676900"/>
          </a:xfr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162DD688-F887-4A81-A60F-CC16AD617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4021" y="79899"/>
            <a:ext cx="4065676" cy="102981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81A08D7-C29D-407C-BBFB-8A2461AB75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80721" y="1183883"/>
            <a:ext cx="6411279" cy="5674117"/>
          </a:xfrm>
        </p:spPr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We have created a Computer-Based Kitchen Stock Management System for the Jet-Win Light House Hotel which has a manual system. By comparison, we realized that it was a very advantageous methodology.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8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EA16EC8D-FAEA-4AC4-B884-6CFA437A2FD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987" b="987"/>
          <a:stretch>
            <a:fillRect/>
          </a:stretch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6EC3D69F-5DE9-47A8-B43B-84D693CA2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00" y="0"/>
            <a:ext cx="11724400" cy="1181099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 IN BRIEF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77FD9FB-A8BD-4295-9E44-418B52DF35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82397" y="1181100"/>
            <a:ext cx="6616823" cy="5676900"/>
          </a:xfrm>
        </p:spPr>
        <p:txBody>
          <a:bodyPr/>
          <a:lstStyle/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Gill Sans MT"/>
              </a:rPr>
              <a:t>There are so many errors in daily transactions..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Gill Sans MT"/>
              </a:rPr>
              <a:t>There is no way to know remaining stocks quickly.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Gill Sans MT"/>
              </a:rPr>
              <a:t>Stock Issues clearance ,etc. need to be maintain manually in book system.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Gill Sans MT"/>
              </a:rPr>
              <a:t>The books and the papers lose and misplace.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Gill Sans MT"/>
              </a:rPr>
              <a:t>There are so many errors in bills. In the manual system.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Gill Sans MT"/>
              </a:rPr>
              <a:t>Sometimes they forget to write the transactions.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tx1"/>
                </a:solidFill>
                <a:latin typeface="Gill Sans MT"/>
              </a:rPr>
              <a:t>No real time updates.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i="0" dirty="0">
              <a:solidFill>
                <a:schemeClr val="tx1"/>
              </a:solidFill>
              <a:latin typeface="Gill Sans MT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i="0" dirty="0">
              <a:solidFill>
                <a:schemeClr val="tx1"/>
              </a:solidFill>
              <a:latin typeface="Gill Sans MT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548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6C2E90-7BEA-4A4D-B180-B43697E7D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36" y="1864279"/>
            <a:ext cx="5935981" cy="974408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56B32E-E24E-4FE3-A202-E35AE8E959E9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29094" y="2814273"/>
            <a:ext cx="5671723" cy="3728570"/>
          </a:xfrm>
        </p:spPr>
        <p:txBody>
          <a:bodyPr>
            <a:normAutofit/>
          </a:bodyPr>
          <a:lstStyle/>
          <a:p>
            <a:pPr lvl="0" fontAlgn="base"/>
            <a:r>
              <a:rPr lang="en-US" sz="2400" dirty="0">
                <a:solidFill>
                  <a:schemeClr val="bg1"/>
                </a:solidFill>
              </a:rPr>
              <a:t>To provide stoke management subsystem for kitchen. </a:t>
            </a:r>
          </a:p>
          <a:p>
            <a:pPr fontAlgn="base"/>
            <a:r>
              <a:rPr lang="en-US" sz="2400" dirty="0">
                <a:solidFill>
                  <a:schemeClr val="bg1"/>
                </a:solidFill>
              </a:rPr>
              <a:t>To compute daily transaction. </a:t>
            </a:r>
          </a:p>
          <a:p>
            <a:pPr lvl="0" fontAlgn="base"/>
            <a:r>
              <a:rPr lang="en-US" sz="2400" dirty="0">
                <a:solidFill>
                  <a:schemeClr val="bg1"/>
                </a:solidFill>
              </a:rPr>
              <a:t>To handle inventory level of difference categories</a:t>
            </a:r>
          </a:p>
          <a:p>
            <a:pPr lvl="0" fontAlgn="base"/>
            <a:r>
              <a:rPr lang="en-US" sz="2400" dirty="0">
                <a:solidFill>
                  <a:schemeClr val="bg1"/>
                </a:solidFill>
              </a:rPr>
              <a:t>To check the available stocks and sold-out stocks</a:t>
            </a:r>
          </a:p>
          <a:p>
            <a:pPr lvl="0" fontAlgn="base"/>
            <a:r>
              <a:rPr lang="en-US" sz="2400" dirty="0">
                <a:solidFill>
                  <a:schemeClr val="bg1"/>
                </a:solidFill>
              </a:rPr>
              <a:t>To find most demanding items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718086F-0F32-416C-A97E-3CCBC1FC59D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60020" y="1176814"/>
            <a:ext cx="11789324" cy="873928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Aim of this project is to design and develop a computer – based  Kitchen Stock  Management System for jet-Win Light House Hotel.</a:t>
            </a:r>
          </a:p>
        </p:txBody>
      </p:sp>
      <p:sp>
        <p:nvSpPr>
          <p:cNvPr id="24" name="Title 4">
            <a:extLst>
              <a:ext uri="{FF2B5EF4-FFF2-40B4-BE49-F238E27FC236}">
                <a16:creationId xmlns:a16="http://schemas.microsoft.com/office/drawing/2014/main" id="{1E9205CF-8DEA-4F84-9C99-DC524FE71E6C}"/>
              </a:ext>
            </a:extLst>
          </p:cNvPr>
          <p:cNvSpPr txBox="1">
            <a:spLocks/>
          </p:cNvSpPr>
          <p:nvPr/>
        </p:nvSpPr>
        <p:spPr>
          <a:xfrm>
            <a:off x="264836" y="166688"/>
            <a:ext cx="2096626" cy="974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AIM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C24632E-EA70-4672-AA84-43D96B4A2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1377" y="1695636"/>
            <a:ext cx="5935980" cy="497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21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52342B8-57C4-4D69-9CA4-0A89955F1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" y="117833"/>
            <a:ext cx="8476971" cy="1098407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RELATED WORK</a:t>
            </a:r>
          </a:p>
        </p:txBody>
      </p:sp>
      <p:graphicFrame>
        <p:nvGraphicFramePr>
          <p:cNvPr id="23" name="Content Placeholder 6">
            <a:extLst>
              <a:ext uri="{FF2B5EF4-FFF2-40B4-BE49-F238E27FC236}">
                <a16:creationId xmlns:a16="http://schemas.microsoft.com/office/drawing/2014/main" id="{2A9C15BF-C9C8-471A-948C-77FBA04E5FEE}"/>
              </a:ext>
            </a:extLst>
          </p:cNvPr>
          <p:cNvGraphicFramePr>
            <a:graphicFrameLocks noGrp="1"/>
          </p:cNvGraphicFramePr>
          <p:nvPr>
            <p:ph type="pic" sz="quarter" idx="31"/>
            <p:extLst>
              <p:ext uri="{D42A27DB-BD31-4B8C-83A1-F6EECF244321}">
                <p14:modId xmlns:p14="http://schemas.microsoft.com/office/powerpoint/2010/main" val="3464616706"/>
              </p:ext>
            </p:extLst>
          </p:nvPr>
        </p:nvGraphicFramePr>
        <p:xfrm>
          <a:off x="232447" y="1615737"/>
          <a:ext cx="11727106" cy="4711903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21896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99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48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8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48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782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7480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3182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Features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Manual system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Proposed system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75"/>
                        </a:spcAft>
                      </a:pPr>
                      <a:r>
                        <a:rPr lang="en-US" sz="1600">
                          <a:effectLst/>
                        </a:rPr>
                        <a:t>System 01 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(Amari)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75"/>
                        </a:spcAft>
                      </a:pPr>
                      <a:r>
                        <a:rPr lang="en-US" sz="1600">
                          <a:effectLst/>
                        </a:rPr>
                        <a:t>System 02 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(Galadari)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75"/>
                        </a:spcAft>
                      </a:pPr>
                      <a:r>
                        <a:rPr lang="en-US" sz="1600" dirty="0">
                          <a:effectLst/>
                        </a:rPr>
                        <a:t>System 03 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(Hilton)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75"/>
                        </a:spcAft>
                      </a:pPr>
                      <a:r>
                        <a:rPr lang="en-US" sz="1600">
                          <a:effectLst/>
                        </a:rPr>
                        <a:t>System 04 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(Capella)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74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>
                          <a:effectLst/>
                        </a:rPr>
                        <a:t> 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381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Local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dirty="0">
                          <a:effectLst/>
                        </a:rPr>
                        <a:t> 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Foreign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920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Stock categories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Yes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182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Stock sub categories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Yes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182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User friendly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Yes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149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Flexibility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Yes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53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Cultural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Yes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1820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75"/>
                        </a:spcAft>
                      </a:pPr>
                      <a:r>
                        <a:rPr lang="en-US" sz="1600">
                          <a:effectLst/>
                        </a:rPr>
                        <a:t>Minimum </a:t>
                      </a:r>
                    </a:p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cost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No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Yes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No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73025" marT="5715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972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758D5-7CAE-4733-BEB1-A2DC5842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1701" y="83821"/>
            <a:ext cx="6050280" cy="1256708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 ANALYSIS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975BF90-35A6-4E43-8358-86F1B5DF11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0125" r="10125"/>
          <a:stretch>
            <a:fillRect/>
          </a:stretch>
        </p:blipFill>
        <p:spPr>
          <a:xfrm>
            <a:off x="0" y="0"/>
            <a:ext cx="5912528" cy="6858000"/>
          </a:xfrm>
        </p:spPr>
      </p:pic>
      <p:sp>
        <p:nvSpPr>
          <p:cNvPr id="6" name="Title 4">
            <a:extLst>
              <a:ext uri="{FF2B5EF4-FFF2-40B4-BE49-F238E27FC236}">
                <a16:creationId xmlns:a16="http://schemas.microsoft.com/office/drawing/2014/main" id="{98FE89C1-2592-4B3D-AB95-59EDF569509C}"/>
              </a:ext>
            </a:extLst>
          </p:cNvPr>
          <p:cNvSpPr txBox="1">
            <a:spLocks/>
          </p:cNvSpPr>
          <p:nvPr/>
        </p:nvSpPr>
        <p:spPr>
          <a:xfrm>
            <a:off x="6279474" y="1007615"/>
            <a:ext cx="4941901" cy="665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ts val="0"/>
              </a:spcBef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/>
              </a:rPr>
              <a:t>Functional Requirements</a:t>
            </a:r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122F78D5-394A-45F2-A4AB-47A0F9CE7638}"/>
              </a:ext>
            </a:extLst>
          </p:cNvPr>
          <p:cNvSpPr txBox="1">
            <a:spLocks/>
          </p:cNvSpPr>
          <p:nvPr/>
        </p:nvSpPr>
        <p:spPr>
          <a:xfrm>
            <a:off x="6664171" y="1727229"/>
            <a:ext cx="5018843" cy="4913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base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3500" b="1" dirty="0">
                <a:solidFill>
                  <a:schemeClr val="bg1"/>
                </a:solidFill>
              </a:rPr>
              <a:t> Staff Registration </a:t>
            </a:r>
          </a:p>
          <a:p>
            <a:pPr fontAlgn="base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3500" b="1" dirty="0">
                <a:solidFill>
                  <a:schemeClr val="bg1"/>
                </a:solidFill>
              </a:rPr>
              <a:t> Category management</a:t>
            </a:r>
          </a:p>
          <a:p>
            <a:pPr fontAlgn="base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3500" b="1" dirty="0">
                <a:solidFill>
                  <a:schemeClr val="bg1"/>
                </a:solidFill>
              </a:rPr>
              <a:t> Product Management </a:t>
            </a:r>
          </a:p>
          <a:p>
            <a:pPr fontAlgn="base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3500" b="1" dirty="0">
                <a:solidFill>
                  <a:schemeClr val="bg1"/>
                </a:solidFill>
              </a:rPr>
              <a:t> Stock Management </a:t>
            </a:r>
          </a:p>
          <a:p>
            <a:pPr marL="0" indent="0" fontAlgn="base">
              <a:buNone/>
            </a:pPr>
            <a:r>
              <a:rPr lang="en-US" sz="2000" b="1" dirty="0">
                <a:solidFill>
                  <a:schemeClr val="bg1"/>
                </a:solidFill>
              </a:rPr>
              <a:t> </a:t>
            </a:r>
          </a:p>
          <a:p>
            <a:pPr lvl="0" fontAlgn="base"/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4307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80238-25E1-4FF3-AF66-9FDA389FC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050280" cy="1325563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 ANALYSIS</a:t>
            </a:r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54D705F-1944-48BE-A61D-22A971811D6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4223" r="24223"/>
          <a:stretch>
            <a:fillRect/>
          </a:stretch>
        </p:blipFill>
        <p:spPr>
          <a:xfrm>
            <a:off x="6407150" y="0"/>
            <a:ext cx="5784850" cy="6858000"/>
          </a:xfrm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D73AE382-A2EF-4937-B0CC-A9B6DC76F631}"/>
              </a:ext>
            </a:extLst>
          </p:cNvPr>
          <p:cNvSpPr txBox="1">
            <a:spLocks/>
          </p:cNvSpPr>
          <p:nvPr/>
        </p:nvSpPr>
        <p:spPr>
          <a:xfrm>
            <a:off x="207147" y="1325563"/>
            <a:ext cx="4941901" cy="6658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ts val="0"/>
              </a:spcBef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/>
              </a:rPr>
              <a:t>Non-Functional Requirements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2EF7AD4B-2A88-4A83-8795-87C6D9DA28A9}"/>
              </a:ext>
            </a:extLst>
          </p:cNvPr>
          <p:cNvSpPr txBox="1">
            <a:spLocks/>
          </p:cNvSpPr>
          <p:nvPr/>
        </p:nvSpPr>
        <p:spPr>
          <a:xfrm>
            <a:off x="639193" y="2020815"/>
            <a:ext cx="6205491" cy="453596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3900" b="1" dirty="0">
                <a:solidFill>
                  <a:schemeClr val="bg1"/>
                </a:solidFill>
              </a:rPr>
              <a:t> </a:t>
            </a:r>
            <a:r>
              <a:rPr lang="en-US" sz="3900" dirty="0">
                <a:solidFill>
                  <a:schemeClr val="bg1"/>
                </a:solidFill>
              </a:rPr>
              <a:t>Requirements for performance. </a:t>
            </a:r>
          </a:p>
          <a:p>
            <a:pPr lvl="0" fontAlgn="base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3800" dirty="0">
                <a:solidFill>
                  <a:schemeClr val="bg1"/>
                </a:solidFill>
              </a:rPr>
              <a:t> Requirements for usability.</a:t>
            </a:r>
          </a:p>
          <a:p>
            <a:pPr fontAlgn="base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4300" dirty="0">
                <a:solidFill>
                  <a:schemeClr val="bg1"/>
                </a:solidFill>
              </a:rPr>
              <a:t> </a:t>
            </a:r>
            <a:r>
              <a:rPr lang="en-US" sz="3800" dirty="0">
                <a:solidFill>
                  <a:schemeClr val="bg1"/>
                </a:solidFill>
              </a:rPr>
              <a:t>Requirements for the User Interface. </a:t>
            </a:r>
            <a:endParaRPr lang="en-US" sz="4300" dirty="0">
              <a:solidFill>
                <a:schemeClr val="bg1"/>
              </a:solidFill>
            </a:endParaRPr>
          </a:p>
          <a:p>
            <a:pPr lvl="0" fontAlgn="base">
              <a:lnSpc>
                <a:spcPct val="250000"/>
              </a:lnSpc>
              <a:buFont typeface="Wingdings" panose="05000000000000000000" pitchFamily="2" charset="2"/>
              <a:buChar char="Ø"/>
            </a:pPr>
            <a:endParaRPr lang="en-US" sz="2700" b="1" dirty="0">
              <a:solidFill>
                <a:schemeClr val="bg1"/>
              </a:solidFill>
            </a:endParaRPr>
          </a:p>
          <a:p>
            <a:pPr marL="0" indent="0" fontAlgn="base">
              <a:lnSpc>
                <a:spcPct val="250000"/>
              </a:lnSpc>
              <a:buNone/>
            </a:pPr>
            <a:r>
              <a:rPr lang="en-US" sz="2000" b="1" dirty="0">
                <a:solidFill>
                  <a:schemeClr val="bg1"/>
                </a:solidFill>
              </a:rPr>
              <a:t> </a:t>
            </a:r>
          </a:p>
          <a:p>
            <a:pPr lvl="0" fontAlgn="base"/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535048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A496B-B06A-4752-B291-7CDE273D4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pic>
        <p:nvPicPr>
          <p:cNvPr id="4" name="Picture Placeholder 7" descr="Spices">
            <a:extLst>
              <a:ext uri="{FF2B5EF4-FFF2-40B4-BE49-F238E27FC236}">
                <a16:creationId xmlns:a16="http://schemas.microsoft.com/office/drawing/2014/main" id="{8B085DD8-8A53-44DC-898D-9E29D3DEA18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" b="22"/>
          <a:stretch>
            <a:fillRect/>
          </a:stretch>
        </p:blipFill>
        <p:spPr>
          <a:xfrm>
            <a:off x="0" y="0"/>
            <a:ext cx="5468645" cy="6858000"/>
          </a:xfr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8030368-4C73-43BC-9BE9-FCEBAAFCA96B}"/>
              </a:ext>
            </a:extLst>
          </p:cNvPr>
          <p:cNvSpPr txBox="1">
            <a:spLocks/>
          </p:cNvSpPr>
          <p:nvPr/>
        </p:nvSpPr>
        <p:spPr>
          <a:xfrm>
            <a:off x="5670982" y="1271087"/>
            <a:ext cx="6360999" cy="4739096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[1]	"www.Amari.com," Amari hotel, [Online]. Available: https://www.amari.com/. [Accessed 20 02 2022]. 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[2]	"www.galadari.lk," </a:t>
            </a:r>
            <a:r>
              <a:rPr lang="en-US" dirty="0" err="1">
                <a:solidFill>
                  <a:schemeClr val="bg1"/>
                </a:solidFill>
              </a:rPr>
              <a:t>galadari</a:t>
            </a:r>
            <a:r>
              <a:rPr lang="en-US" dirty="0">
                <a:solidFill>
                  <a:schemeClr val="bg1"/>
                </a:solidFill>
              </a:rPr>
              <a:t>, [Online]. Available: http://www.galadarihotel.lk/. [Accessed 16 02 2022]. 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[3]	"hilton.lk," </a:t>
            </a:r>
            <a:r>
              <a:rPr lang="en-US" dirty="0" err="1">
                <a:solidFill>
                  <a:schemeClr val="bg1"/>
                </a:solidFill>
              </a:rPr>
              <a:t>hilton</a:t>
            </a:r>
            <a:r>
              <a:rPr lang="en-US" dirty="0">
                <a:solidFill>
                  <a:schemeClr val="bg1"/>
                </a:solidFill>
              </a:rPr>
              <a:t> hotel, [Online]. Available: http://www.hilton.lk. [Accessed 15 02 2022]. 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[4]	"capellahotels.com," </a:t>
            </a:r>
            <a:r>
              <a:rPr lang="en-US" dirty="0" err="1">
                <a:solidFill>
                  <a:schemeClr val="bg1"/>
                </a:solidFill>
              </a:rPr>
              <a:t>capella</a:t>
            </a:r>
            <a:r>
              <a:rPr lang="en-US" dirty="0">
                <a:solidFill>
                  <a:schemeClr val="bg1"/>
                </a:solidFill>
              </a:rPr>
              <a:t> hotel, [Online]. Available: https://www.capellahotels.com/. [Accessed 21 02 2022].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995328"/>
      </p:ext>
    </p:extLst>
  </p:cSld>
  <p:clrMapOvr>
    <a:masterClrMapping/>
  </p:clrMapOvr>
</p:sld>
</file>

<file path=ppt/theme/theme1.xml><?xml version="1.0" encoding="utf-8"?>
<a:theme xmlns:a="http://schemas.openxmlformats.org/drawingml/2006/main" name="1_Recipe Book Slide Master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cipeBook_Win32_SL_v2" id="{BF9B6C79-FF4D-48C1-8F71-C7DDF387DF1A}" vid="{BE88A3C8-7112-4180-A9C5-249348E21FD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8F07A5-30F7-464F-BEC9-691C161DB78A}">
  <ds:schemaRefs>
    <ds:schemaRef ds:uri="http://purl.org/dc/dcmitype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9254E94-1817-43B9-ABBF-828839528B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ED4560-B740-433C-9563-5913DF91D2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Recipe book</Template>
  <TotalTime>0</TotalTime>
  <Words>437</Words>
  <Application>Microsoft Office PowerPoint</Application>
  <PresentationFormat>Widescreen</PresentationFormat>
  <Paragraphs>116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Franklin Gothic Book</vt:lpstr>
      <vt:lpstr>Franklin Gothic Medium</vt:lpstr>
      <vt:lpstr>Gill Sans MT</vt:lpstr>
      <vt:lpstr>Times New Roman</vt:lpstr>
      <vt:lpstr>Wingdings</vt:lpstr>
      <vt:lpstr>1_Recipe Book Slide Master</vt:lpstr>
      <vt:lpstr>KITCHEN STOCK MANAGEMENT</vt:lpstr>
      <vt:lpstr>Agenda</vt:lpstr>
      <vt:lpstr>INTRODUCTION</vt:lpstr>
      <vt:lpstr>PROBLEM IN BRIEF</vt:lpstr>
      <vt:lpstr>OBJECTIVES</vt:lpstr>
      <vt:lpstr>RELATED WORK</vt:lpstr>
      <vt:lpstr>SYSTEM ANALYSIS</vt:lpstr>
      <vt:lpstr>SYSTEM ANALYSIS</vt:lpstr>
      <vt:lpstr>REFERENCE</vt:lpstr>
      <vt:lpstr>Title Here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2022-08-20T17:02:40Z</dcterms:created>
  <dcterms:modified xsi:type="dcterms:W3CDTF">2022-08-20T18:32:03Z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